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78" r:id="rId3"/>
    <p:sldId id="286" r:id="rId4"/>
    <p:sldId id="299" r:id="rId5"/>
    <p:sldId id="292" r:id="rId6"/>
    <p:sldId id="27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79" autoAdjust="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01AB-AE75-4277-A9B5-4FF34EA8E358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9E5B8-1A1B-4A8D-BC59-5644566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8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1E1AF4-32F5-49DC-8B70-FF4EC858A1C0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AD4E4B-DA02-43F8-A6BF-308CD84ED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1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4E4B-DA02-43F8-A6BF-308CD84ED3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5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1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834" indent="-288396" defTabSz="9581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93" indent="-230719" defTabSz="9581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5029" indent="-230719" defTabSz="9581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466" indent="-230719" defTabSz="9581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903" indent="-230719" defTabSz="958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340" indent="-230719" defTabSz="958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77" indent="-230719" defTabSz="958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214" indent="-230719" defTabSz="9581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A58AA6-E53A-44DA-A90F-A429F57D1C69}" type="slidenum">
              <a:rPr lang="en-US" sz="1800" kern="0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462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3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774">
              <a:defRPr/>
            </a:pPr>
            <a:fld id="{3C64A064-BE8C-4AC9-8D5E-31C0B035CA7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774">
              <a:defRPr/>
            </a:pPr>
            <a:fld id="{3C64A064-BE8C-4AC9-8D5E-31C0B035CA7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31774">
              <a:defRPr/>
            </a:pPr>
            <a:fld id="{3C64A064-BE8C-4AC9-8D5E-31C0B035CA7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2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9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0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FC39-3046-4BBB-B3C9-EC94D8F1FA2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8883-6B8F-48CF-9FB2-8717B6A649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DE24-8423-435C-A7D9-DDA3B115823F}" type="datetime3">
              <a:rPr lang="en-US" smtClean="0"/>
              <a:t>30 September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3" descr="Investiagtor Ba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76" y="457200"/>
            <a:ext cx="1053707" cy="97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MSAT 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21536"/>
            <a:ext cx="1117600" cy="869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3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hm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031" y="2496197"/>
            <a:ext cx="7721937" cy="2476495"/>
          </a:xfrm>
        </p:spPr>
        <p:txBody>
          <a:bodyPr anchor="ctr"/>
          <a:lstStyle/>
          <a:p>
            <a:pPr>
              <a:lnSpc>
                <a:spcPts val="4700"/>
              </a:lnSpc>
            </a:pP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Packaging Program </a:t>
            </a:r>
          </a:p>
          <a:p>
            <a:pPr>
              <a:lnSpc>
                <a:spcPts val="4700"/>
              </a:lnSpc>
            </a:pP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Operations </a:t>
            </a:r>
          </a:p>
          <a:p>
            <a:pPr>
              <a:lnSpc>
                <a:spcPts val="4700"/>
              </a:lnSpc>
            </a:pP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  <p:pic>
        <p:nvPicPr>
          <p:cNvPr id="2050" name="Picture 2" descr="http://phmsa.dot.gov/staticfiles/PHMSA/Pipeline/Public_Awareness_WBT/img/PHMS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0" y="477358"/>
            <a:ext cx="2264228" cy="14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85910" y="6158314"/>
            <a:ext cx="2460343" cy="587718"/>
          </a:xfrm>
        </p:spPr>
        <p:txBody>
          <a:bodyPr anchor="ctr"/>
          <a:lstStyle/>
          <a:p>
            <a: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  <a:t>PSCI Annual Meeting</a:t>
            </a:r>
            <a:b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</a:br>
            <a: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  <a:t>Virtual</a:t>
            </a:r>
            <a:b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</a:br>
            <a: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  <a:t>September 2021</a:t>
            </a:r>
            <a:br>
              <a:rPr lang="en-US" sz="1000" b="1" i="1" dirty="0">
                <a:solidFill>
                  <a:schemeClr val="tx2"/>
                </a:solidFill>
                <a:cs typeface="Angsana New" panose="02020603050405020304" pitchFamily="18" charset="-34"/>
              </a:rPr>
            </a:br>
            <a:endParaRPr lang="en-US" sz="1000" b="1" i="1" dirty="0">
              <a:solidFill>
                <a:schemeClr val="tx2"/>
              </a:solidFill>
              <a:cs typeface="Angsana New" panose="02020603050405020304" pitchFamily="18" charset="-34"/>
            </a:endParaRPr>
          </a:p>
        </p:txBody>
      </p:sp>
      <p:pic>
        <p:nvPicPr>
          <p:cNvPr id="3074" name="Picture 2" descr="http://www.pscionline.org/art/oldlogotype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27" y="739740"/>
            <a:ext cx="2455718" cy="8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30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935162" y="1295400"/>
            <a:ext cx="8351838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protect people and the environment 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advancing the safe transportation of energy and other hazardous materials that are essential to our daily lives</a:t>
            </a:r>
            <a:endParaRPr lang="en-US" sz="24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i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258104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PHMSA’s Mission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24200" y="3048000"/>
            <a:ext cx="8186601" cy="2590800"/>
            <a:chOff x="442603" y="3505200"/>
            <a:chExt cx="8186601" cy="2590800"/>
          </a:xfrm>
        </p:grpSpPr>
        <p:pic>
          <p:nvPicPr>
            <p:cNvPr id="7" name="Picture 14" descr="truck"/>
            <p:cNvPicPr>
              <a:picLocks noChangeAspect="1" noChangeArrowheads="1"/>
            </p:cNvPicPr>
            <p:nvPr/>
          </p:nvPicPr>
          <p:blipFill>
            <a:blip r:embed="rId3" cstate="print"/>
            <a:srcRect l="11111"/>
            <a:stretch>
              <a:fillRect/>
            </a:stretch>
          </p:blipFill>
          <p:spPr bwMode="auto">
            <a:xfrm>
              <a:off x="5103242" y="4420259"/>
              <a:ext cx="2091865" cy="1675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15" descr="Land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603" y="3582059"/>
              <a:ext cx="2182327" cy="1675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6" descr="LoadingShi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7487" y="4420259"/>
              <a:ext cx="2004704" cy="1675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652" y="3505859"/>
              <a:ext cx="2020552" cy="1675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9379" y="3505200"/>
              <a:ext cx="2182327" cy="1678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Slide Number Placeholder 2"/>
          <p:cNvSpPr txBox="1">
            <a:spLocks/>
          </p:cNvSpPr>
          <p:nvPr/>
        </p:nvSpPr>
        <p:spPr>
          <a:xfrm>
            <a:off x="6172200" y="6324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192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ADA6B46-DA75-4826-8948-390F8562F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3" y="0"/>
            <a:ext cx="12220723" cy="6858000"/>
          </a:xfrm>
        </p:spPr>
      </p:pic>
    </p:spTree>
    <p:extLst>
      <p:ext uri="{BB962C8B-B14F-4D97-AF65-F5344CB8AC3E}">
        <p14:creationId xmlns:p14="http://schemas.microsoft.com/office/powerpoint/2010/main" val="34067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1" y="229140"/>
            <a:ext cx="11806716" cy="799147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Approvals for Plastic Jerricans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71" y="1156187"/>
            <a:ext cx="10933412" cy="4545626"/>
          </a:xfrm>
        </p:spPr>
        <p:txBody>
          <a:bodyPr/>
          <a:lstStyle/>
          <a:p>
            <a:pPr marL="457200">
              <a:lnSpc>
                <a:spcPts val="37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CA2012030016 Mauer Packaging Solutions (BWay)</a:t>
            </a:r>
          </a:p>
          <a:p>
            <a:pPr marL="914400" lvl="1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PCR for UN 3H1 and 3H2 (PGII and III); unspecified max capacity</a:t>
            </a:r>
          </a:p>
          <a:p>
            <a:pPr marL="457200">
              <a:lnSpc>
                <a:spcPts val="37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CA2019040509 Lee Container </a:t>
            </a:r>
          </a:p>
          <a:p>
            <a:pPr marL="914400" lvl="1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PCR for UN 3H1 (PGII and III); 20L, 4 and 5-gallon capacities</a:t>
            </a:r>
          </a:p>
          <a:p>
            <a:pPr marL="457200">
              <a:lnSpc>
                <a:spcPts val="3700"/>
              </a:lnSpc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PCR Approvals include requirements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914400" lvl="1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Sorting, rejection of poison containers, melt &amp; density testing, and additional markings such as CA number or “W,” “REC” and “Not for Food or Drink”</a:t>
            </a:r>
          </a:p>
          <a:p>
            <a:pPr marL="914400" lvl="1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Month Retest Cycle, same as for virgin resin</a:t>
            </a:r>
          </a:p>
          <a:p>
            <a:pPr marL="914400" lvl="1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training on terms of Approval</a:t>
            </a:r>
          </a:p>
        </p:txBody>
      </p:sp>
    </p:spTree>
    <p:extLst>
      <p:ext uri="{BB962C8B-B14F-4D97-AF65-F5344CB8AC3E}">
        <p14:creationId xmlns:p14="http://schemas.microsoft.com/office/powerpoint/2010/main" val="407098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1" y="229140"/>
            <a:ext cx="11806716" cy="799147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Approval for Pail Lid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71" y="1279477"/>
            <a:ext cx="11272459" cy="4545626"/>
          </a:xfrm>
        </p:spPr>
        <p:txBody>
          <a:bodyPr/>
          <a:lstStyle/>
          <a:p>
            <a:pPr marL="457200">
              <a:lnSpc>
                <a:spcPts val="31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CA2020110505 M&amp;M Industries</a:t>
            </a:r>
          </a:p>
          <a:p>
            <a:pPr marL="914400" lvl="1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periodic retesting for 1H2 pail lid engagement method</a:t>
            </a:r>
          </a:p>
          <a:p>
            <a:pPr marL="1371600" lvl="2" indent="-342900">
              <a:lnSpc>
                <a:spcPts val="31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retesting with Lid Press and Mallet methods in alternating years</a:t>
            </a:r>
          </a:p>
          <a:p>
            <a:pPr marL="1371600" lvl="2" indent="-342900">
              <a:lnSpc>
                <a:spcPts val="31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testing at the start of new run or change in color</a:t>
            </a:r>
          </a:p>
          <a:p>
            <a:pPr marL="1828800" lvl="3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Drops on chime and Hydrostatic Pressure (3 tests each) </a:t>
            </a:r>
          </a:p>
          <a:p>
            <a:pPr marL="1828800" lvl="3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closure methods for production testing</a:t>
            </a:r>
          </a:p>
          <a:p>
            <a:pPr marL="1828800" lvl="3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Failures = destruction of production run</a:t>
            </a:r>
          </a:p>
          <a:p>
            <a:pPr marL="1828800" lvl="3" indent="-34290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5-year maintenance of production testing records</a:t>
            </a:r>
          </a:p>
          <a:p>
            <a:pPr marL="1371600" lvl="2" indent="-342900">
              <a:lnSpc>
                <a:spcPts val="31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Marking of CA # on all containers</a:t>
            </a:r>
          </a:p>
          <a:p>
            <a:pPr marL="1371600" lvl="2" indent="-342900">
              <a:lnSpc>
                <a:spcPts val="31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training on terms of Approval</a:t>
            </a:r>
          </a:p>
        </p:txBody>
      </p:sp>
    </p:spTree>
    <p:extLst>
      <p:ext uri="{BB962C8B-B14F-4D97-AF65-F5344CB8AC3E}">
        <p14:creationId xmlns:p14="http://schemas.microsoft.com/office/powerpoint/2010/main" val="272408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18253" y="1513624"/>
            <a:ext cx="9004041" cy="3830751"/>
          </a:xfrm>
        </p:spPr>
        <p:txBody>
          <a:bodyPr/>
          <a:lstStyle/>
          <a:p>
            <a:pPr lvl="1" algn="ctr">
              <a:lnSpc>
                <a:spcPct val="15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Anthony Lima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Packaging Safety Program Manager/Senior Investigator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Hazardous Materials Field Operations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DOT/PHMSA</a:t>
            </a:r>
          </a:p>
          <a:p>
            <a:pPr lvl="1" algn="ctr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anthony.lima@dot.gov</a:t>
            </a:r>
          </a:p>
          <a:p>
            <a:pPr lvl="1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(856) 265-3054 (cell)</a:t>
            </a:r>
          </a:p>
          <a:p>
            <a:pPr lvl="1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https://www.phmsa.dot.gov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114617"/>
      </p:ext>
    </p:extLst>
  </p:cSld>
  <p:clrMapOvr>
    <a:masterClrMapping/>
  </p:clrMapOvr>
</p:sld>
</file>

<file path=ppt/theme/theme1.xml><?xml version="1.0" encoding="utf-8"?>
<a:theme xmlns:a="http://schemas.openxmlformats.org/drawingml/2006/main" name="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PCHELPS PHMSA Presentation Template</vt:lpstr>
      <vt:lpstr>PSCI Annual Meeting Virtual September 2021 </vt:lpstr>
      <vt:lpstr>PowerPoint Presentation</vt:lpstr>
      <vt:lpstr>PowerPoint Presentation</vt:lpstr>
      <vt:lpstr>New Approvals for Plastic Jerricans</vt:lpstr>
      <vt:lpstr>New Approval for Pail Lid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2021-09-21T15:08:26Z</dcterms:created>
  <dcterms:modified xsi:type="dcterms:W3CDTF">2021-09-30T17:34:13Z</dcterms:modified>
  <cp:contentStatus/>
</cp:coreProperties>
</file>